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21"/>
  </p:normalViewPr>
  <p:slideViewPr>
    <p:cSldViewPr snapToGrid="0" snapToObjects="1">
      <p:cViewPr varScale="1">
        <p:scale>
          <a:sx n="108" d="100"/>
          <a:sy n="108" d="100"/>
        </p:scale>
        <p:origin x="265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FDB81-89ED-BF4F-BAC0-B0A50A514173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977BA-19C5-8645-876D-5C739DEA4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368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0977BA-19C5-8645-876D-5C739DEA411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2456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8879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085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893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68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72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6098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449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85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46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319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71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3B798-5DD4-1441-90B4-8AACB41C7FBC}" type="datetimeFigureOut">
              <a:rPr lang="de-DE" smtClean="0"/>
              <a:t>18.01.23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AB2E3-1972-0344-BA05-0919371854E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85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rozess 28"/>
          <p:cNvSpPr/>
          <p:nvPr/>
        </p:nvSpPr>
        <p:spPr>
          <a:xfrm>
            <a:off x="175846" y="3102890"/>
            <a:ext cx="1346853" cy="3540841"/>
          </a:xfrm>
          <a:prstGeom prst="flowChartProcess">
            <a:avLst/>
          </a:prstGeom>
          <a:solidFill>
            <a:schemeClr val="accent2">
              <a:alpha val="9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/>
                <a:cs typeface="Arial"/>
              </a:rPr>
              <a:t>Arbeitsgruppen Elternverein</a:t>
            </a:r>
          </a:p>
        </p:txBody>
      </p:sp>
      <p:sp>
        <p:nvSpPr>
          <p:cNvPr id="44" name="Prozess 43"/>
          <p:cNvSpPr/>
          <p:nvPr/>
        </p:nvSpPr>
        <p:spPr>
          <a:xfrm>
            <a:off x="2424223" y="1106577"/>
            <a:ext cx="3927079" cy="1593355"/>
          </a:xfrm>
          <a:prstGeom prst="flowChartProcess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Arial"/>
                <a:cs typeface="Arial"/>
              </a:rPr>
              <a:t>Vorstand / Vorstandsmitglieder</a:t>
            </a:r>
          </a:p>
          <a:p>
            <a:pPr algn="ctr"/>
            <a:endParaRPr lang="de-DE" sz="10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endParaRPr lang="de-DE" sz="10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" name="Prozess 3"/>
          <p:cNvSpPr/>
          <p:nvPr/>
        </p:nvSpPr>
        <p:spPr>
          <a:xfrm>
            <a:off x="175846" y="224692"/>
            <a:ext cx="6172215" cy="478417"/>
          </a:xfrm>
          <a:prstGeom prst="flowChartProcess">
            <a:avLst/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Arial"/>
                <a:cs typeface="Arial"/>
              </a:rPr>
              <a:t>Mitgliederversammlung</a:t>
            </a:r>
          </a:p>
        </p:txBody>
      </p:sp>
      <p:sp>
        <p:nvSpPr>
          <p:cNvPr id="24" name="Prozess 23"/>
          <p:cNvSpPr/>
          <p:nvPr/>
        </p:nvSpPr>
        <p:spPr>
          <a:xfrm>
            <a:off x="4489384" y="1398263"/>
            <a:ext cx="880534" cy="536895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50" dirty="0" err="1">
                <a:solidFill>
                  <a:schemeClr val="tx1"/>
                </a:solidFill>
                <a:latin typeface="Arial"/>
                <a:cs typeface="Arial"/>
              </a:rPr>
              <a:t>KassierIn</a:t>
            </a:r>
            <a:endParaRPr lang="de-DE" sz="105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(Mirjam Burger)</a:t>
            </a:r>
            <a:endParaRPr lang="de-DE" sz="7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5" name="Prozess 24"/>
          <p:cNvSpPr/>
          <p:nvPr/>
        </p:nvSpPr>
        <p:spPr>
          <a:xfrm>
            <a:off x="3514302" y="1398264"/>
            <a:ext cx="899582" cy="536895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50" dirty="0" err="1">
                <a:solidFill>
                  <a:schemeClr val="tx1"/>
                </a:solidFill>
                <a:latin typeface="Arial"/>
                <a:cs typeface="Arial"/>
              </a:rPr>
              <a:t>AktuarIn</a:t>
            </a:r>
            <a:endParaRPr lang="de-DE" sz="105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de-DE" sz="1050" dirty="0">
                <a:solidFill>
                  <a:schemeClr val="tx1"/>
                </a:solidFill>
                <a:latin typeface="Arial"/>
                <a:cs typeface="Arial"/>
              </a:rPr>
              <a:t>(</a:t>
            </a:r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Lilian Christen)</a:t>
            </a:r>
          </a:p>
        </p:txBody>
      </p:sp>
      <p:sp>
        <p:nvSpPr>
          <p:cNvPr id="27" name="Prozess 26"/>
          <p:cNvSpPr/>
          <p:nvPr/>
        </p:nvSpPr>
        <p:spPr>
          <a:xfrm>
            <a:off x="2547686" y="1418632"/>
            <a:ext cx="891116" cy="536895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50" dirty="0" err="1">
                <a:solidFill>
                  <a:schemeClr val="tx1"/>
                </a:solidFill>
                <a:latin typeface="Arial"/>
                <a:cs typeface="Arial"/>
              </a:rPr>
              <a:t>PräsidentIn</a:t>
            </a:r>
            <a:endParaRPr lang="de-DE" sz="105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(Lissy Züger)</a:t>
            </a:r>
            <a:endParaRPr lang="de-DE" sz="7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8" name="Prozess 27"/>
          <p:cNvSpPr/>
          <p:nvPr/>
        </p:nvSpPr>
        <p:spPr>
          <a:xfrm>
            <a:off x="431688" y="3721200"/>
            <a:ext cx="881593" cy="533860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Ferienpass</a:t>
            </a:r>
          </a:p>
        </p:txBody>
      </p:sp>
      <p:sp>
        <p:nvSpPr>
          <p:cNvPr id="39" name="Prozess 38"/>
          <p:cNvSpPr/>
          <p:nvPr/>
        </p:nvSpPr>
        <p:spPr>
          <a:xfrm>
            <a:off x="2809574" y="3113371"/>
            <a:ext cx="2041147" cy="3540842"/>
          </a:xfrm>
          <a:prstGeom prst="flowChartProcess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/>
                <a:cs typeface="Arial"/>
              </a:rPr>
              <a:t>Angebote</a:t>
            </a:r>
          </a:p>
          <a:p>
            <a:pPr algn="ctr"/>
            <a:r>
              <a:rPr lang="de-DE" sz="1200" b="1" dirty="0">
                <a:solidFill>
                  <a:schemeClr val="tx1"/>
                </a:solidFill>
                <a:latin typeface="Arial"/>
                <a:cs typeface="Arial"/>
              </a:rPr>
              <a:t>Elternverein</a:t>
            </a:r>
          </a:p>
        </p:txBody>
      </p:sp>
      <p:sp>
        <p:nvSpPr>
          <p:cNvPr id="40" name="Prozess 39"/>
          <p:cNvSpPr/>
          <p:nvPr/>
        </p:nvSpPr>
        <p:spPr>
          <a:xfrm>
            <a:off x="7069992" y="3123443"/>
            <a:ext cx="1916151" cy="3530921"/>
          </a:xfrm>
          <a:prstGeom prst="flowChartProcess">
            <a:avLst/>
          </a:prstGeom>
          <a:solidFill>
            <a:schemeClr val="accent6">
              <a:alpha val="9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/>
                <a:cs typeface="Arial"/>
              </a:rPr>
              <a:t>Angebote im</a:t>
            </a:r>
          </a:p>
          <a:p>
            <a:pPr algn="ctr"/>
            <a:r>
              <a:rPr lang="de-DE" sz="1200" b="1" dirty="0" err="1">
                <a:solidFill>
                  <a:schemeClr val="tx1"/>
                </a:solidFill>
                <a:latin typeface="Arial"/>
                <a:cs typeface="Arial"/>
              </a:rPr>
              <a:t>Elki</a:t>
            </a:r>
            <a:r>
              <a:rPr lang="de-DE" sz="1200" b="1" dirty="0">
                <a:solidFill>
                  <a:schemeClr val="tx1"/>
                </a:solidFill>
                <a:latin typeface="Arial"/>
                <a:cs typeface="Arial"/>
              </a:rPr>
              <a:t>-Zentrum</a:t>
            </a:r>
          </a:p>
        </p:txBody>
      </p:sp>
      <p:sp>
        <p:nvSpPr>
          <p:cNvPr id="41" name="Prozess 40"/>
          <p:cNvSpPr/>
          <p:nvPr/>
        </p:nvSpPr>
        <p:spPr>
          <a:xfrm>
            <a:off x="7060223" y="1619794"/>
            <a:ext cx="1916151" cy="1080138"/>
          </a:xfrm>
          <a:prstGeom prst="flowChartProcess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Arial"/>
                <a:cs typeface="Arial"/>
              </a:rPr>
              <a:t>Betriebsleitung</a:t>
            </a:r>
          </a:p>
          <a:p>
            <a:pPr algn="ctr"/>
            <a:r>
              <a:rPr lang="de-DE" sz="1400" b="1" dirty="0" err="1">
                <a:solidFill>
                  <a:schemeClr val="tx1"/>
                </a:solidFill>
                <a:latin typeface="Arial"/>
                <a:cs typeface="Arial"/>
              </a:rPr>
              <a:t>Elki</a:t>
            </a:r>
            <a:r>
              <a:rPr lang="de-DE" sz="1400" b="1" dirty="0">
                <a:solidFill>
                  <a:schemeClr val="tx1"/>
                </a:solidFill>
                <a:latin typeface="Arial"/>
                <a:cs typeface="Arial"/>
              </a:rPr>
              <a:t>-Zentrum</a:t>
            </a:r>
          </a:p>
          <a:p>
            <a:pPr algn="ctr"/>
            <a:r>
              <a:rPr lang="de-DE" sz="1100" b="1" dirty="0">
                <a:solidFill>
                  <a:schemeClr val="tx1"/>
                </a:solidFill>
                <a:latin typeface="Arial"/>
                <a:cs typeface="Arial"/>
              </a:rPr>
              <a:t>(Lea </a:t>
            </a:r>
            <a:r>
              <a:rPr lang="de-DE" sz="1100" b="1" dirty="0" err="1">
                <a:solidFill>
                  <a:schemeClr val="tx1"/>
                </a:solidFill>
                <a:latin typeface="Arial"/>
                <a:cs typeface="Arial"/>
              </a:rPr>
              <a:t>Maissen</a:t>
            </a:r>
            <a:r>
              <a:rPr lang="de-DE" sz="1100" b="1" dirty="0">
                <a:solidFill>
                  <a:schemeClr val="tx1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42" name="Prozess 41"/>
          <p:cNvSpPr/>
          <p:nvPr/>
        </p:nvSpPr>
        <p:spPr>
          <a:xfrm>
            <a:off x="6796167" y="668573"/>
            <a:ext cx="1318521" cy="438004"/>
          </a:xfrm>
          <a:prstGeom prst="flowChartProcess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err="1">
                <a:solidFill>
                  <a:schemeClr val="tx1"/>
                </a:solidFill>
                <a:latin typeface="Arial"/>
                <a:cs typeface="Arial"/>
              </a:rPr>
              <a:t>RevisorIn</a:t>
            </a:r>
            <a:endParaRPr lang="de-DE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9" name="Prozess 48"/>
          <p:cNvSpPr/>
          <p:nvPr/>
        </p:nvSpPr>
        <p:spPr>
          <a:xfrm>
            <a:off x="430645" y="4859624"/>
            <a:ext cx="881593" cy="533860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MFM Projekt</a:t>
            </a:r>
          </a:p>
        </p:txBody>
      </p:sp>
      <p:sp>
        <p:nvSpPr>
          <p:cNvPr id="50" name="Prozess 49"/>
          <p:cNvSpPr/>
          <p:nvPr/>
        </p:nvSpPr>
        <p:spPr>
          <a:xfrm>
            <a:off x="429602" y="5437024"/>
            <a:ext cx="881593" cy="533860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Haus-aufgaben-</a:t>
            </a:r>
          </a:p>
          <a:p>
            <a:pPr algn="ctr"/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hilfe</a:t>
            </a:r>
            <a:endParaRPr lang="de-DE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1" name="Prozess 50"/>
          <p:cNvSpPr/>
          <p:nvPr/>
        </p:nvSpPr>
        <p:spPr>
          <a:xfrm>
            <a:off x="431688" y="4292517"/>
            <a:ext cx="881593" cy="533860"/>
          </a:xfrm>
          <a:prstGeom prst="flowChartProcess">
            <a:avLst/>
          </a:prstGeom>
          <a:solidFill>
            <a:srgbClr val="D99694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Pumptrack</a:t>
            </a:r>
          </a:p>
        </p:txBody>
      </p:sp>
      <p:sp>
        <p:nvSpPr>
          <p:cNvPr id="57" name="Prozess 56"/>
          <p:cNvSpPr/>
          <p:nvPr/>
        </p:nvSpPr>
        <p:spPr>
          <a:xfrm>
            <a:off x="3874769" y="4298603"/>
            <a:ext cx="891118" cy="529167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Rädli</a:t>
            </a:r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-und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Spielzeug-</a:t>
            </a:r>
          </a:p>
          <a:p>
            <a:pPr algn="ctr"/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börse</a:t>
            </a:r>
            <a:endParaRPr lang="de-DE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9" name="Prozess 58"/>
          <p:cNvSpPr/>
          <p:nvPr/>
        </p:nvSpPr>
        <p:spPr>
          <a:xfrm>
            <a:off x="3878801" y="3720442"/>
            <a:ext cx="891118" cy="529167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Babysitter-</a:t>
            </a:r>
          </a:p>
          <a:p>
            <a:pPr algn="ctr"/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kurs</a:t>
            </a:r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 alle 2 Jahre</a:t>
            </a:r>
          </a:p>
        </p:txBody>
      </p:sp>
      <p:sp>
        <p:nvSpPr>
          <p:cNvPr id="62" name="Prozess 61"/>
          <p:cNvSpPr/>
          <p:nvPr/>
        </p:nvSpPr>
        <p:spPr>
          <a:xfrm>
            <a:off x="2930152" y="3720442"/>
            <a:ext cx="891118" cy="529167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Kinder-</a:t>
            </a:r>
          </a:p>
          <a:p>
            <a:pPr algn="ctr"/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kleiderbörse</a:t>
            </a:r>
            <a:endParaRPr lang="de-DE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7" name="Prozess 66"/>
          <p:cNvSpPr/>
          <p:nvPr/>
        </p:nvSpPr>
        <p:spPr>
          <a:xfrm>
            <a:off x="8047606" y="4304513"/>
            <a:ext cx="880534" cy="508460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Mütter -und Väter-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de-DE" sz="900">
                <a:solidFill>
                  <a:schemeClr val="tx1"/>
                </a:solidFill>
                <a:latin typeface="Arial"/>
                <a:cs typeface="Arial"/>
              </a:rPr>
              <a:t>eratung</a:t>
            </a:r>
            <a:endParaRPr lang="de-DE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9" name="Prozess 68"/>
          <p:cNvSpPr/>
          <p:nvPr/>
        </p:nvSpPr>
        <p:spPr>
          <a:xfrm>
            <a:off x="7146043" y="3746601"/>
            <a:ext cx="872256" cy="503008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Eltern-Kind-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Singen</a:t>
            </a:r>
          </a:p>
        </p:txBody>
      </p:sp>
      <p:sp>
        <p:nvSpPr>
          <p:cNvPr id="70" name="Prozess 69"/>
          <p:cNvSpPr/>
          <p:nvPr/>
        </p:nvSpPr>
        <p:spPr>
          <a:xfrm>
            <a:off x="8047606" y="4862768"/>
            <a:ext cx="880534" cy="508460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Spiel- und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Sachbuch-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ausleihe</a:t>
            </a:r>
          </a:p>
        </p:txBody>
      </p:sp>
      <p:sp>
        <p:nvSpPr>
          <p:cNvPr id="72" name="Prozess 71"/>
          <p:cNvSpPr/>
          <p:nvPr/>
        </p:nvSpPr>
        <p:spPr>
          <a:xfrm>
            <a:off x="8057528" y="3746600"/>
            <a:ext cx="880534" cy="508460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4" name="Prozess 73"/>
          <p:cNvSpPr/>
          <p:nvPr/>
        </p:nvSpPr>
        <p:spPr>
          <a:xfrm>
            <a:off x="7137765" y="4307563"/>
            <a:ext cx="880534" cy="508460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Speuzer</a:t>
            </a:r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Kinderkafi</a:t>
            </a:r>
            <a:endParaRPr lang="de-DE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6" name="Prozess 75"/>
          <p:cNvSpPr/>
          <p:nvPr/>
        </p:nvSpPr>
        <p:spPr>
          <a:xfrm>
            <a:off x="2558268" y="2022621"/>
            <a:ext cx="880534" cy="508460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50" dirty="0" err="1">
                <a:solidFill>
                  <a:schemeClr val="tx1"/>
                </a:solidFill>
                <a:latin typeface="Arial"/>
                <a:cs typeface="Arial"/>
              </a:rPr>
              <a:t>BeisitzerIn</a:t>
            </a:r>
            <a:endParaRPr lang="de-DE" sz="105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(Andrea Binder)</a:t>
            </a:r>
            <a:endParaRPr lang="de-DE" sz="7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8" name="Prozess 77"/>
          <p:cNvSpPr/>
          <p:nvPr/>
        </p:nvSpPr>
        <p:spPr>
          <a:xfrm>
            <a:off x="3511923" y="2022621"/>
            <a:ext cx="880534" cy="508460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50" dirty="0" err="1">
                <a:solidFill>
                  <a:schemeClr val="tx1"/>
                </a:solidFill>
                <a:latin typeface="Arial"/>
                <a:cs typeface="Arial"/>
              </a:rPr>
              <a:t>BeisitzerIn</a:t>
            </a:r>
            <a:endParaRPr lang="de-DE" sz="1050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(Claudia Bosshard)</a:t>
            </a:r>
          </a:p>
        </p:txBody>
      </p:sp>
      <p:cxnSp>
        <p:nvCxnSpPr>
          <p:cNvPr id="121" name="Gewinkelte Verbindung 120"/>
          <p:cNvCxnSpPr/>
          <p:nvPr/>
        </p:nvCxnSpPr>
        <p:spPr>
          <a:xfrm>
            <a:off x="6348061" y="1371685"/>
            <a:ext cx="1670238" cy="248109"/>
          </a:xfrm>
          <a:prstGeom prst="bentConnector2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Gerade Verbindung 203"/>
          <p:cNvCxnSpPr>
            <a:stCxn id="42" idx="1"/>
          </p:cNvCxnSpPr>
          <p:nvPr/>
        </p:nvCxnSpPr>
        <p:spPr>
          <a:xfrm flipH="1">
            <a:off x="3261953" y="887575"/>
            <a:ext cx="3534214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0" name="Gerade Verbindung 209"/>
          <p:cNvCxnSpPr>
            <a:stCxn id="4" idx="2"/>
          </p:cNvCxnSpPr>
          <p:nvPr/>
        </p:nvCxnSpPr>
        <p:spPr>
          <a:xfrm>
            <a:off x="3261954" y="703109"/>
            <a:ext cx="0" cy="40346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Prozess 78"/>
          <p:cNvSpPr/>
          <p:nvPr/>
        </p:nvSpPr>
        <p:spPr>
          <a:xfrm>
            <a:off x="4931524" y="3113371"/>
            <a:ext cx="1416538" cy="3540993"/>
          </a:xfrm>
          <a:prstGeom prst="flowChartProcess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/>
                <a:cs typeface="Arial"/>
              </a:rPr>
              <a:t>Dienstleistungen</a:t>
            </a:r>
          </a:p>
          <a:p>
            <a:pPr algn="ctr"/>
            <a:r>
              <a:rPr lang="de-DE" sz="1200" b="1" dirty="0">
                <a:solidFill>
                  <a:schemeClr val="tx1"/>
                </a:solidFill>
                <a:latin typeface="Arial"/>
                <a:cs typeface="Arial"/>
              </a:rPr>
              <a:t>Elternverein</a:t>
            </a:r>
          </a:p>
        </p:txBody>
      </p:sp>
      <p:sp>
        <p:nvSpPr>
          <p:cNvPr id="65" name="Prozess 64"/>
          <p:cNvSpPr/>
          <p:nvPr/>
        </p:nvSpPr>
        <p:spPr>
          <a:xfrm>
            <a:off x="5204894" y="3735814"/>
            <a:ext cx="891118" cy="529167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Sackgeld-Jobbörse</a:t>
            </a:r>
          </a:p>
        </p:txBody>
      </p:sp>
      <p:sp>
        <p:nvSpPr>
          <p:cNvPr id="53" name="Prozess 52"/>
          <p:cNvSpPr/>
          <p:nvPr/>
        </p:nvSpPr>
        <p:spPr>
          <a:xfrm>
            <a:off x="5204894" y="4341548"/>
            <a:ext cx="891118" cy="529167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Babysitter-</a:t>
            </a:r>
          </a:p>
          <a:p>
            <a:pPr algn="ctr"/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vermittlung</a:t>
            </a:r>
            <a:endParaRPr lang="de-DE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1" name="Prozess 80"/>
          <p:cNvSpPr/>
          <p:nvPr/>
        </p:nvSpPr>
        <p:spPr>
          <a:xfrm>
            <a:off x="1609423" y="3113522"/>
            <a:ext cx="1135360" cy="3540841"/>
          </a:xfrm>
          <a:prstGeom prst="flowChartProcess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/>
                <a:cs typeface="Arial"/>
              </a:rPr>
              <a:t>Anlässe</a:t>
            </a:r>
          </a:p>
          <a:p>
            <a:pPr algn="ctr"/>
            <a:r>
              <a:rPr lang="de-DE" sz="1200" b="1" dirty="0">
                <a:solidFill>
                  <a:schemeClr val="tx1"/>
                </a:solidFill>
                <a:latin typeface="Arial"/>
                <a:cs typeface="Arial"/>
              </a:rPr>
              <a:t>Elternverein</a:t>
            </a:r>
          </a:p>
        </p:txBody>
      </p:sp>
      <p:sp>
        <p:nvSpPr>
          <p:cNvPr id="60" name="Prozess 59"/>
          <p:cNvSpPr/>
          <p:nvPr/>
        </p:nvSpPr>
        <p:spPr>
          <a:xfrm>
            <a:off x="1732981" y="3730363"/>
            <a:ext cx="891118" cy="529167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Fasnacht</a:t>
            </a:r>
          </a:p>
        </p:txBody>
      </p:sp>
      <p:sp>
        <p:nvSpPr>
          <p:cNvPr id="52" name="Prozess 51"/>
          <p:cNvSpPr/>
          <p:nvPr/>
        </p:nvSpPr>
        <p:spPr>
          <a:xfrm>
            <a:off x="1732981" y="4315645"/>
            <a:ext cx="891118" cy="529167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Jugendfest</a:t>
            </a:r>
          </a:p>
        </p:txBody>
      </p:sp>
      <p:cxnSp>
        <p:nvCxnSpPr>
          <p:cNvPr id="14" name="Gerade Verbindung 13"/>
          <p:cNvCxnSpPr>
            <a:stCxn id="41" idx="2"/>
            <a:endCxn id="40" idx="0"/>
          </p:cNvCxnSpPr>
          <p:nvPr/>
        </p:nvCxnSpPr>
        <p:spPr>
          <a:xfrm>
            <a:off x="8018299" y="2699932"/>
            <a:ext cx="9769" cy="423511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7424615" y="125046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cxnSp>
        <p:nvCxnSpPr>
          <p:cNvPr id="15" name="Gerade Verbindung 14"/>
          <p:cNvCxnSpPr/>
          <p:nvPr/>
        </p:nvCxnSpPr>
        <p:spPr>
          <a:xfrm>
            <a:off x="3331308" y="2699932"/>
            <a:ext cx="0" cy="20153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 flipV="1">
            <a:off x="849273" y="2851858"/>
            <a:ext cx="0" cy="33111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 flipV="1">
            <a:off x="2177103" y="2851858"/>
            <a:ext cx="1435" cy="33111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V="1">
            <a:off x="3831039" y="2832016"/>
            <a:ext cx="0" cy="33111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 flipV="1">
            <a:off x="5639793" y="2832015"/>
            <a:ext cx="6822" cy="34088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>
            <a:off x="849273" y="2901462"/>
            <a:ext cx="479734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3124200" y="6654364"/>
            <a:ext cx="2895600" cy="166321"/>
          </a:xfrm>
        </p:spPr>
        <p:txBody>
          <a:bodyPr/>
          <a:lstStyle/>
          <a:p>
            <a:r>
              <a:rPr lang="de-DE" dirty="0"/>
              <a:t>Organigramm 2020/2021</a:t>
            </a:r>
          </a:p>
        </p:txBody>
      </p:sp>
      <p:sp>
        <p:nvSpPr>
          <p:cNvPr id="86" name="Prozess 85"/>
          <p:cNvSpPr/>
          <p:nvPr/>
        </p:nvSpPr>
        <p:spPr>
          <a:xfrm>
            <a:off x="8057528" y="5421613"/>
            <a:ext cx="880534" cy="508460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Raum-vermietung</a:t>
            </a:r>
          </a:p>
        </p:txBody>
      </p:sp>
      <p:sp>
        <p:nvSpPr>
          <p:cNvPr id="71" name="Prozess 70"/>
          <p:cNvSpPr/>
          <p:nvPr/>
        </p:nvSpPr>
        <p:spPr>
          <a:xfrm>
            <a:off x="7146043" y="5420130"/>
            <a:ext cx="880534" cy="508460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Bücher-tauschecke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65606" y="1597335"/>
            <a:ext cx="1732194" cy="30777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400" b="1">
                <a:latin typeface="Arial" charset="0"/>
                <a:ea typeface="Arial" charset="0"/>
                <a:cs typeface="Arial" charset="0"/>
              </a:rPr>
              <a:t>Gemeinde</a:t>
            </a:r>
            <a:endParaRPr lang="de-DE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4" name="Textfeld 63"/>
          <p:cNvSpPr txBox="1"/>
          <p:nvPr/>
        </p:nvSpPr>
        <p:spPr>
          <a:xfrm>
            <a:off x="162043" y="1968437"/>
            <a:ext cx="1735757" cy="30777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charset="0"/>
                <a:ea typeface="Arial" charset="0"/>
                <a:cs typeface="Arial" charset="0"/>
              </a:rPr>
              <a:t>Schule</a:t>
            </a:r>
          </a:p>
        </p:txBody>
      </p:sp>
      <p:sp>
        <p:nvSpPr>
          <p:cNvPr id="63" name="Prozess 62"/>
          <p:cNvSpPr/>
          <p:nvPr/>
        </p:nvSpPr>
        <p:spPr>
          <a:xfrm>
            <a:off x="1732981" y="4886344"/>
            <a:ext cx="891118" cy="529167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Räbeliechtli</a:t>
            </a:r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-</a:t>
            </a:r>
          </a:p>
          <a:p>
            <a:pPr algn="ctr"/>
            <a:r>
              <a:rPr lang="de-DE" sz="900" dirty="0" err="1">
                <a:solidFill>
                  <a:schemeClr val="tx1"/>
                </a:solidFill>
                <a:latin typeface="Arial"/>
                <a:cs typeface="Arial"/>
              </a:rPr>
              <a:t>umzug</a:t>
            </a:r>
            <a:endParaRPr lang="de-DE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6" name="Prozess 65"/>
          <p:cNvSpPr/>
          <p:nvPr/>
        </p:nvSpPr>
        <p:spPr>
          <a:xfrm>
            <a:off x="7137764" y="4862966"/>
            <a:ext cx="880534" cy="508460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Infothek</a:t>
            </a:r>
          </a:p>
        </p:txBody>
      </p:sp>
      <p:sp>
        <p:nvSpPr>
          <p:cNvPr id="58" name="Prozess 57"/>
          <p:cNvSpPr/>
          <p:nvPr/>
        </p:nvSpPr>
        <p:spPr>
          <a:xfrm>
            <a:off x="424466" y="6018732"/>
            <a:ext cx="881593" cy="533860"/>
          </a:xfrm>
          <a:prstGeom prst="flowChartProcess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Zusammen-arbeit JUKO</a:t>
            </a:r>
          </a:p>
        </p:txBody>
      </p:sp>
      <p:sp>
        <p:nvSpPr>
          <p:cNvPr id="73" name="Prozess 72"/>
          <p:cNvSpPr/>
          <p:nvPr/>
        </p:nvSpPr>
        <p:spPr>
          <a:xfrm>
            <a:off x="7151549" y="5987377"/>
            <a:ext cx="880534" cy="508460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Elternbildung</a:t>
            </a:r>
          </a:p>
        </p:txBody>
      </p:sp>
      <p:cxnSp>
        <p:nvCxnSpPr>
          <p:cNvPr id="6" name="Gerade Verbindung 5"/>
          <p:cNvCxnSpPr>
            <a:stCxn id="3" idx="3"/>
          </p:cNvCxnSpPr>
          <p:nvPr/>
        </p:nvCxnSpPr>
        <p:spPr>
          <a:xfrm flipV="1">
            <a:off x="1897800" y="1751223"/>
            <a:ext cx="582591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Gerade Verbindung 7"/>
          <p:cNvCxnSpPr>
            <a:stCxn id="64" idx="3"/>
          </p:cNvCxnSpPr>
          <p:nvPr/>
        </p:nvCxnSpPr>
        <p:spPr>
          <a:xfrm flipV="1">
            <a:off x="1897800" y="2122325"/>
            <a:ext cx="52642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Prozess 60">
            <a:extLst>
              <a:ext uri="{FF2B5EF4-FFF2-40B4-BE49-F238E27FC236}">
                <a16:creationId xmlns:a16="http://schemas.microsoft.com/office/drawing/2014/main" id="{1A9C294F-CA9B-D644-9595-0700E5892823}"/>
              </a:ext>
            </a:extLst>
          </p:cNvPr>
          <p:cNvSpPr/>
          <p:nvPr/>
        </p:nvSpPr>
        <p:spPr>
          <a:xfrm>
            <a:off x="1724951" y="5457043"/>
            <a:ext cx="891118" cy="529167"/>
          </a:xfrm>
          <a:prstGeom prst="flowChartProcess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Weihnachts-markt</a:t>
            </a:r>
          </a:p>
        </p:txBody>
      </p:sp>
      <p:sp>
        <p:nvSpPr>
          <p:cNvPr id="5" name="Prozess 74">
            <a:extLst>
              <a:ext uri="{FF2B5EF4-FFF2-40B4-BE49-F238E27FC236}">
                <a16:creationId xmlns:a16="http://schemas.microsoft.com/office/drawing/2014/main" id="{FCDC7608-FB2A-8263-4CD6-602FF1C21E1A}"/>
              </a:ext>
            </a:extLst>
          </p:cNvPr>
          <p:cNvSpPr/>
          <p:nvPr/>
        </p:nvSpPr>
        <p:spPr>
          <a:xfrm>
            <a:off x="8057528" y="3756521"/>
            <a:ext cx="880534" cy="508460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Saisonale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Workshops</a:t>
            </a:r>
          </a:p>
          <a:p>
            <a:pPr algn="ctr"/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Ostern &amp; Advent</a:t>
            </a:r>
          </a:p>
        </p:txBody>
      </p:sp>
    </p:spTree>
    <p:extLst>
      <p:ext uri="{BB962C8B-B14F-4D97-AF65-F5344CB8AC3E}">
        <p14:creationId xmlns:p14="http://schemas.microsoft.com/office/powerpoint/2010/main" val="2656498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Macintosh PowerPoint</Application>
  <PresentationFormat>Bildschirmpräsentation 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Patrick Fachinger</dc:creator>
  <cp:lastModifiedBy>Microsoft Office User</cp:lastModifiedBy>
  <cp:revision>58</cp:revision>
  <cp:lastPrinted>2016-03-10T08:40:02Z</cp:lastPrinted>
  <dcterms:created xsi:type="dcterms:W3CDTF">2015-02-14T20:12:15Z</dcterms:created>
  <dcterms:modified xsi:type="dcterms:W3CDTF">2023-01-18T19:51:43Z</dcterms:modified>
</cp:coreProperties>
</file>